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4"/>
  </p:notesMasterIdLst>
  <p:sldIdLst>
    <p:sldId id="355" r:id="rId2"/>
    <p:sldId id="308" r:id="rId3"/>
    <p:sldId id="309" r:id="rId4"/>
    <p:sldId id="310" r:id="rId5"/>
    <p:sldId id="311" r:id="rId6"/>
    <p:sldId id="312" r:id="rId7"/>
    <p:sldId id="257" r:id="rId8"/>
    <p:sldId id="303" r:id="rId9"/>
    <p:sldId id="305" r:id="rId10"/>
    <p:sldId id="306" r:id="rId11"/>
    <p:sldId id="307" r:id="rId12"/>
    <p:sldId id="299" r:id="rId13"/>
    <p:sldId id="304" r:id="rId14"/>
    <p:sldId id="313" r:id="rId15"/>
    <p:sldId id="314" r:id="rId16"/>
    <p:sldId id="315" r:id="rId17"/>
    <p:sldId id="356" r:id="rId18"/>
    <p:sldId id="316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31" r:id="rId30"/>
    <p:sldId id="328" r:id="rId31"/>
    <p:sldId id="357" r:id="rId32"/>
    <p:sldId id="329" r:id="rId33"/>
    <p:sldId id="330" r:id="rId34"/>
    <p:sldId id="359" r:id="rId35"/>
    <p:sldId id="360" r:id="rId36"/>
    <p:sldId id="332" r:id="rId37"/>
    <p:sldId id="362" r:id="rId38"/>
    <p:sldId id="361" r:id="rId39"/>
    <p:sldId id="334" r:id="rId40"/>
    <p:sldId id="335" r:id="rId41"/>
    <p:sldId id="336" r:id="rId42"/>
    <p:sldId id="337" r:id="rId43"/>
    <p:sldId id="339" r:id="rId44"/>
    <p:sldId id="338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276" r:id="rId56"/>
    <p:sldId id="350" r:id="rId57"/>
    <p:sldId id="351" r:id="rId58"/>
    <p:sldId id="352" r:id="rId59"/>
    <p:sldId id="258" r:id="rId60"/>
    <p:sldId id="353" r:id="rId61"/>
    <p:sldId id="365" r:id="rId62"/>
    <p:sldId id="366" r:id="rId63"/>
    <p:sldId id="367" r:id="rId64"/>
    <p:sldId id="364" r:id="rId65"/>
    <p:sldId id="363" r:id="rId66"/>
    <p:sldId id="368" r:id="rId67"/>
    <p:sldId id="369" r:id="rId68"/>
    <p:sldId id="371" r:id="rId69"/>
    <p:sldId id="372" r:id="rId70"/>
    <p:sldId id="373" r:id="rId71"/>
    <p:sldId id="374" r:id="rId72"/>
    <p:sldId id="375" r:id="rId73"/>
    <p:sldId id="377" r:id="rId74"/>
    <p:sldId id="376" r:id="rId75"/>
    <p:sldId id="378" r:id="rId76"/>
    <p:sldId id="383" r:id="rId77"/>
    <p:sldId id="384" r:id="rId78"/>
    <p:sldId id="379" r:id="rId79"/>
    <p:sldId id="370" r:id="rId80"/>
    <p:sldId id="382" r:id="rId81"/>
    <p:sldId id="380" r:id="rId82"/>
    <p:sldId id="354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BA4DE-EC55-4E7E-821E-824FDAF1EDEC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F1F60-D0E3-4FB4-90E3-8816EA47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13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83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67.png"/><Relationship Id="rId7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20.png"/><Relationship Id="rId5" Type="http://schemas.openxmlformats.org/officeDocument/2006/relationships/image" Target="../media/image61.png"/><Relationship Id="rId4" Type="http://schemas.openxmlformats.org/officeDocument/2006/relationships/image" Target="../media/image600.png"/><Relationship Id="rId9" Type="http://schemas.openxmlformats.org/officeDocument/2006/relationships/image" Target="../media/image6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smtClean="0">
                <a:solidFill>
                  <a:schemeClr val="bg1"/>
                </a:solidFill>
              </a:rPr>
              <a:t>Aula 02: </a:t>
            </a:r>
            <a:r>
              <a:rPr lang="pt-BR" sz="3600" b="1" dirty="0" smtClean="0">
                <a:solidFill>
                  <a:schemeClr val="bg1"/>
                </a:solidFill>
              </a:rPr>
              <a:t>Introdução a Estatística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30040" y="1703194"/>
            <a:ext cx="11531919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Estatística</a:t>
            </a:r>
            <a:r>
              <a:rPr lang="pt-BR" dirty="0" smtClean="0"/>
              <a:t>: Ciência que tem por objetivo obter, organizar, resumir, apresentar, analisar, interpretar dados oriundos de estudos ou experimentos de modo a permitir extrair conclusões relevantes.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330040" y="3209771"/>
            <a:ext cx="11531919" cy="3304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200" i="1" dirty="0" smtClean="0"/>
              <a:t>Na verdade, mais do que uma sequência de métodos, a estatística é uma forma de pensar e de ver a realidade variável, já que seu conhecimento não apenas fornece um conjunto de técnicas de análise de dados, mas condiciona toda uma postura crítica sobre sua interpretação e a elaboração de conclusões sobre os dados.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3200" i="1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400" i="1" dirty="0" err="1" smtClean="0"/>
              <a:t>Sidia</a:t>
            </a:r>
            <a:r>
              <a:rPr lang="pt-BR" sz="2400" i="1" dirty="0" smtClean="0"/>
              <a:t> M. Callegari-Jacques; Bioestatística (Princípios e aplicações)</a:t>
            </a:r>
          </a:p>
        </p:txBody>
      </p:sp>
    </p:spTree>
    <p:extLst>
      <p:ext uri="{BB962C8B-B14F-4D97-AF65-F5344CB8AC3E}">
        <p14:creationId xmlns:p14="http://schemas.microsoft.com/office/powerpoint/2010/main" val="294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Origem – Latim </a:t>
            </a:r>
          </a:p>
          <a:p>
            <a:pPr lvl="1" algn="just"/>
            <a:r>
              <a:rPr lang="pt-BR" dirty="0" smtClean="0"/>
              <a:t>Estatística – status (Estado);</a:t>
            </a:r>
          </a:p>
          <a:p>
            <a:pPr lvl="1" algn="just"/>
            <a:r>
              <a:rPr lang="pt-BR" dirty="0" smtClean="0"/>
              <a:t>Ocupava-se em descrever quantitativamente os vários aspectos dos assuntos de um governo ou estado.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Estatística atual – Experimentação</a:t>
            </a:r>
          </a:p>
          <a:p>
            <a:pPr lvl="1" algn="just"/>
            <a:r>
              <a:rPr lang="pt-BR" dirty="0" smtClean="0"/>
              <a:t>Sir Ronald </a:t>
            </a:r>
            <a:r>
              <a:rPr lang="pt-BR" dirty="0" err="1" smtClean="0"/>
              <a:t>Aylmer</a:t>
            </a:r>
            <a:r>
              <a:rPr lang="pt-BR" dirty="0" smtClean="0"/>
              <a:t> Fisher (1890 - 1962);</a:t>
            </a:r>
          </a:p>
          <a:p>
            <a:pPr lvl="1" algn="just"/>
            <a:r>
              <a:rPr lang="pt-BR" dirty="0" smtClean="0"/>
              <a:t>Bases para a experimentação estatisticamente controlada.</a:t>
            </a:r>
          </a:p>
        </p:txBody>
      </p:sp>
      <p:pic>
        <p:nvPicPr>
          <p:cNvPr id="9" name="Picture 17" descr="fisherpi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02" y="3689223"/>
            <a:ext cx="15938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 smtClean="0"/>
              <a:t>Papel da Estatística no Melhoramento de Plantas</a:t>
            </a:r>
            <a:endParaRPr lang="pt-BR" sz="40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Planejamento experimental: escolha das situações experimentais</a:t>
            </a:r>
          </a:p>
          <a:p>
            <a:pPr algn="just"/>
            <a:r>
              <a:rPr lang="pt-BR" dirty="0" smtClean="0"/>
              <a:t>Análise de dados: indica técnicas para resumir e apresentar as informações, bem como para comparar situações de experimentos.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11" y="2859497"/>
            <a:ext cx="4270189" cy="385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Áreas da estatística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Estatística descritiva: Conjunto de técnicas destinadas a descrever e resumir os dados, a fim de que possamos tirar conclusões.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Inferência estatística: Estudo de técnicas que possibilitam a extrapolação a um grande conjunto de dados (</a:t>
            </a:r>
            <a:r>
              <a:rPr lang="pt-BR" dirty="0" smtClean="0">
                <a:solidFill>
                  <a:srgbClr val="FF0000"/>
                </a:solidFill>
              </a:rPr>
              <a:t>populações</a:t>
            </a:r>
            <a:r>
              <a:rPr lang="pt-BR" dirty="0" smtClean="0"/>
              <a:t>), das informações e conclusões, obtidas a partir de subconjuntos de valores (</a:t>
            </a:r>
            <a:r>
              <a:rPr lang="pt-BR" dirty="0" smtClean="0">
                <a:solidFill>
                  <a:srgbClr val="FF0000"/>
                </a:solidFill>
              </a:rPr>
              <a:t>amostras</a:t>
            </a:r>
            <a:r>
              <a:rPr lang="pt-BR" dirty="0" smtClean="0"/>
              <a:t>), usualmente de dimensão muito menor.</a:t>
            </a:r>
          </a:p>
          <a:p>
            <a:pPr lvl="1" algn="just"/>
            <a:r>
              <a:rPr lang="pt-BR" dirty="0" smtClean="0"/>
              <a:t>População: é uma coleção completa de todos os elementos a serem estudados; </a:t>
            </a:r>
            <a:r>
              <a:rPr lang="pt-BR" dirty="0" err="1" smtClean="0"/>
              <a:t>ex</a:t>
            </a:r>
            <a:r>
              <a:rPr lang="pt-BR" dirty="0" smtClean="0"/>
              <a:t>: População Mundial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Amostra: é uma </a:t>
            </a:r>
            <a:r>
              <a:rPr lang="pt-BR" dirty="0" err="1" smtClean="0"/>
              <a:t>subcoleção</a:t>
            </a:r>
            <a:r>
              <a:rPr lang="pt-BR" dirty="0" smtClean="0"/>
              <a:t> de elementos extraídos de uma população.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758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71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</a:t>
            </a:r>
            <a:br>
              <a:rPr lang="pt-BR" dirty="0" smtClean="0"/>
            </a:br>
            <a:r>
              <a:rPr lang="pt-BR" dirty="0" smtClean="0"/>
              <a:t>Média Populacional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994175" cy="994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994175" cy="99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/>
              <a:t>A</a:t>
            </a:r>
            <a:r>
              <a:rPr lang="pt-BR" sz="2400" baseline="-25000" dirty="0" err="1" smtClean="0"/>
              <a:t>pop</a:t>
            </a:r>
            <a:r>
              <a:rPr lang="pt-BR" sz="2400" dirty="0" smtClean="0"/>
              <a:t>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,25∗10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0,50∗20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0,25∗50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0,25+0,50+0,25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A</a:t>
            </a:r>
            <a:r>
              <a:rPr lang="pt-BR" sz="2400" baseline="-25000" dirty="0" err="1"/>
              <a:t>pop</a:t>
            </a:r>
            <a:r>
              <a:rPr lang="pt-BR" sz="2400" dirty="0" smtClean="0"/>
              <a:t> = {10;20;20;50}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998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</a:t>
            </a:r>
            <a:br>
              <a:rPr lang="pt-BR" dirty="0" smtClean="0"/>
            </a:br>
            <a:r>
              <a:rPr lang="pt-BR" dirty="0" smtClean="0"/>
              <a:t>Média Amostral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195717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195717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994176" cy="994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994176" cy="99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/>
              <a:t>A</a:t>
            </a:r>
            <a:r>
              <a:rPr lang="pt-BR" sz="2400" baseline="-25000" dirty="0" err="1" smtClean="0"/>
              <a:t>Am</a:t>
            </a:r>
            <a:r>
              <a:rPr lang="pt-BR" sz="2400" dirty="0" smtClean="0"/>
              <a:t> = {10;20;20}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8278420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=16,67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8278420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6862584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,33∗10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0,67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0,33+0,67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=16,67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686258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A</a:t>
            </a:r>
            <a:r>
              <a:rPr lang="pt-BR" sz="2400" baseline="-25000" dirty="0" err="1"/>
              <a:t>Am</a:t>
            </a:r>
            <a:r>
              <a:rPr lang="pt-BR" sz="2400" dirty="0" smtClean="0"/>
              <a:t> </a:t>
            </a:r>
            <a:r>
              <a:rPr lang="pt-BR" sz="2400" dirty="0" smtClean="0"/>
              <a:t>= {10;20;20}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007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dos desvios em relação à média é igual a zero.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905691" y="3984303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  <a:blipFill>
                <a:blip r:embed="rId3"/>
                <a:stretch>
                  <a:fillRect t="-12632" r="-11940" b="-3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+25=0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9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35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15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380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Característica, caráter, caractere ou variável: atributo que define uma observação (unidade ou elementos), </a:t>
            </a:r>
            <a:r>
              <a:rPr lang="pt-BR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</a:t>
            </a:r>
          </a:p>
          <a:p>
            <a:pPr lvl="1" algn="just"/>
            <a:r>
              <a:rPr lang="pt-BR" dirty="0" smtClean="0"/>
              <a:t>Aspecto dos grãos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050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3378304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2515010" y="4566006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665183" y="4542998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4332390" y="4554606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pt-BR" dirty="0" smtClean="0"/>
              <a:t>A multiplicação ou divisão dos dados por uma constante (k) altera a média de tal forma que a nova média fica multiplicada ou dividida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2,5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58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4"/>
            </a:pPr>
            <a:r>
              <a:rPr lang="pt-BR" dirty="0" smtClean="0"/>
              <a:t>A média é influenciada por valores extremos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250022,5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2000" r="-8186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24359" t="-512000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8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</a:t>
            </a:r>
            <a:br>
              <a:rPr lang="pt-BR" dirty="0" smtClean="0"/>
            </a:br>
            <a:r>
              <a:rPr lang="pt-BR" dirty="0" smtClean="0"/>
              <a:t>Mediana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Mediana: valor que ocupa a posição central dos dados ordenados.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" t="-510667" r="-517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𝑖𝑚𝑝𝑎𝑟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blipFill>
                <a:blip r:embed="rId3"/>
                <a:stretch>
                  <a:fillRect l="-1397" b="-1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𝑜𝑏𝑠𝑒𝑟𝑣𝑎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blipFill>
                <a:blip r:embed="rId5"/>
                <a:stretch>
                  <a:fillRect l="-194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" t="-410667" r="-738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5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ou subtração de uma constante k aos dados altera a mediana de tal forma que a nova mediana fica adicionada ou subtraída pela constante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30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50667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63" t="-412000" r="-152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multiplicação ou divisão dos dados por uma constante k altera a mediana de tal forma que  a nova mediana fica multiplicada ou dividida pela constante.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100949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12000" r="-10151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141" t="-412000" r="-190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Moda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Moda: valor mais frequente de um conjunto de dados</a:t>
            </a:r>
          </a:p>
          <a:p>
            <a:pPr marL="0" indent="0" algn="just">
              <a:buNone/>
            </a:pPr>
            <a:r>
              <a:rPr lang="pt-BR" dirty="0" smtClean="0"/>
              <a:t>Propriedades: k = 10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5" t="-592000" r="-4025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9717" t="-592000" r="-3002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84" t="-592000" r="-2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84" t="-592000" r="-1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284" t="-592000" r="-1136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40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31384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i="1" dirty="0" smtClean="0">
                <a:latin typeface="Cambria Math" panose="02040503050406030204" pitchFamily="18" charset="0"/>
              </a:rPr>
              <a:t>As </a:t>
            </a:r>
            <a:r>
              <a:rPr lang="pt-BR" b="1" i="1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medidas de posição</a:t>
            </a:r>
            <a:r>
              <a:rPr lang="pt-BR" i="1" dirty="0" smtClean="0">
                <a:latin typeface="Cambria Math" panose="02040503050406030204" pitchFamily="18" charset="0"/>
              </a:rPr>
              <a:t> são importantes para caracterizar um conjunto de mensurações, mas não são suficientes para caracterizar completamente a distribuição dos dados.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Medidas de dispersão se aplicam na caracterização de uma distribuição de mensurações.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1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6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1"/>
          <a:stretch/>
        </p:blipFill>
        <p:spPr bwMode="auto">
          <a:xfrm>
            <a:off x="1491334" y="3213469"/>
            <a:ext cx="9344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5" r="34198"/>
          <a:stretch/>
        </p:blipFill>
        <p:spPr bwMode="auto">
          <a:xfrm>
            <a:off x="3142408" y="-69817"/>
            <a:ext cx="5766456" cy="346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2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Amplitude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Amplitude: diferença entre o maior valor e o menor valor de um conjunto de dados.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999990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" t="-510667" r="-1283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814" t="-510667" r="-847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tângulo 1"/>
          <p:cNvSpPr/>
          <p:nvPr/>
        </p:nvSpPr>
        <p:spPr>
          <a:xfrm>
            <a:off x="200298" y="3150429"/>
            <a:ext cx="65945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Rápida e fácil indicação da variabilidade dos dados.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Desvantagens: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não considera todos os valores;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Muito influenciada por valores extremos (</a:t>
            </a:r>
            <a:r>
              <a:rPr lang="pt-BR" sz="2400" dirty="0" err="1" smtClean="0"/>
              <a:t>outliers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89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</a:t>
            </a:r>
            <a:br>
              <a:rPr lang="pt-BR" dirty="0" smtClean="0"/>
            </a:br>
            <a:r>
              <a:rPr lang="pt-BR" dirty="0" smtClean="0"/>
              <a:t>Variância Populacional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82" y="2420470"/>
            <a:ext cx="7928918" cy="3729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37881" y="3025588"/>
                <a:ext cx="3342966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1" y="3025588"/>
                <a:ext cx="3342966" cy="876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6494" y="2420470"/>
                <a:ext cx="14175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=0,204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4" y="2420470"/>
                <a:ext cx="1417568" cy="369332"/>
              </a:xfrm>
              <a:prstGeom prst="rect">
                <a:avLst/>
              </a:prstGeom>
              <a:blipFill>
                <a:blip r:embed="rId4"/>
                <a:stretch>
                  <a:fillRect l="-4292" t="-3279" r="-51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03998" y="4368542"/>
                <a:ext cx="36107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0,00052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0" smtClean="0">
                          <a:latin typeface="Cambria Math" panose="02040503050406030204" pitchFamily="18" charset="0"/>
                        </a:rPr>
                        <m:t>0,000104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98" y="4368542"/>
                <a:ext cx="36107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 </a:t>
            </a:r>
            <a:r>
              <a:rPr lang="pt-BR" dirty="0" smtClean="0"/>
              <a:t>Populacional: </a:t>
            </a:r>
            <a:r>
              <a:rPr lang="pt-BR" dirty="0" smtClean="0"/>
              <a:t>medida de dispersão dos valores em torno da </a:t>
            </a:r>
            <a:r>
              <a:rPr lang="pt-BR" dirty="0" smtClean="0"/>
              <a:t>média da população. 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280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54725" y="1589501"/>
            <a:ext cx="11649891" cy="4689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Qualitativas (categóricas): são variáveis que fornecem dados de natureza não numérica.</a:t>
            </a:r>
          </a:p>
          <a:p>
            <a:pPr lvl="1" algn="just"/>
            <a:r>
              <a:rPr lang="pt-BR" dirty="0" smtClean="0"/>
              <a:t>Nominal: não é possível estabelecer uma ordem natural entre seus valores</a:t>
            </a:r>
          </a:p>
          <a:p>
            <a:pPr lvl="2" algn="just"/>
            <a:r>
              <a:rPr lang="pt-BR" dirty="0" smtClean="0"/>
              <a:t>Cor da flor (Branca, rosa ou roxa)</a:t>
            </a:r>
          </a:p>
          <a:p>
            <a:pPr lvl="1" algn="just"/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Ordinal: assume valores que apresentam uma ordenação natural, indicando intensidades crescentes de realização:</a:t>
            </a:r>
          </a:p>
          <a:p>
            <a:pPr lvl="2" algn="just"/>
            <a:r>
              <a:rPr lang="pt-BR" dirty="0" smtClean="0"/>
              <a:t>Severidade de mancha angular (notas de 1 a 9)</a:t>
            </a:r>
          </a:p>
          <a:p>
            <a:pPr lvl="2" algn="just"/>
            <a:r>
              <a:rPr lang="pt-BR" dirty="0" smtClean="0"/>
              <a:t>Arquitetura de plantas (notas de 1 a 9)</a:t>
            </a:r>
          </a:p>
          <a:p>
            <a:pPr marL="914400" lvl="2" indent="0" algn="just">
              <a:buNone/>
            </a:pPr>
            <a:endParaRPr lang="pt-BR" dirty="0" smtClean="0"/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pic>
        <p:nvPicPr>
          <p:cNvPr id="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9274747" y="4738823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7195095" y="2867867"/>
            <a:ext cx="1178940" cy="1439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5351844" y="2847703"/>
            <a:ext cx="1204812" cy="145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9019052" y="2858778"/>
            <a:ext cx="1204812" cy="1448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Variância Amostral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 Amostral: medida de dispersão dos valores em torno da </a:t>
            </a:r>
            <a:r>
              <a:rPr lang="pt-BR" dirty="0" smtClean="0"/>
              <a:t>média da amostra. </a:t>
            </a:r>
            <a:r>
              <a:rPr lang="pt-BR" dirty="0" smtClean="0"/>
              <a:t>É obtida pela soma dos quadrados dos desvios em relação à média aritmética, dividida pelo número de graus de liberdade.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60905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b="1" i="1" kern="12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−</m:t>
                                </m:r>
                                <m:r>
                                  <a:rPr lang="pt-BR" sz="20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1" i="1" kern="12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−</m:t>
                              </m:r>
                              <m:r>
                                <a:rPr lang="pt-BR" sz="2000" b="1" i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)²</a:t>
                          </a:r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t-BR" sz="2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2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120</m:t>
                                </m:r>
                              </m:oMath>
                            </m:oMathPara>
                          </a14:m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0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00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²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4−1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2000" dirty="0" smtClean="0"/>
                            <a:t> </a:t>
                          </a:r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</a:t>
                          </a:r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60905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7692" r="-143224" b="-7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7692" r="-657" b="-7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343750" r="-473182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343750" r="-143224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343750" r="-657" b="-1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14" y="2727960"/>
            <a:ext cx="6465026" cy="13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</a:t>
            </a:r>
            <a:br>
              <a:rPr lang="pt-BR" dirty="0" smtClean="0"/>
            </a:br>
            <a:r>
              <a:rPr lang="pt-BR" dirty="0" smtClean="0"/>
              <a:t>Variância Amostral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06" y="1770017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7" y="3210877"/>
            <a:ext cx="11106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57" y="4870870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766032"/>
            <a:ext cx="10277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3021874"/>
            <a:ext cx="10515600" cy="36488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724799"/>
                  </p:ext>
                </p:extLst>
              </p:nvPr>
            </p:nvGraphicFramePr>
            <p:xfrm>
              <a:off x="4876800" y="3081900"/>
              <a:ext cx="6150430" cy="277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+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724799"/>
                  </p:ext>
                </p:extLst>
              </p:nvPr>
            </p:nvGraphicFramePr>
            <p:xfrm>
              <a:off x="4876800" y="3081900"/>
              <a:ext cx="6150430" cy="277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</a:t>
                          </a:r>
                          <a:r>
                            <a:rPr lang="pt-BR" sz="2400" dirty="0" smtClean="0"/>
                            <a:t>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</a:t>
                          </a:r>
                          <a:r>
                            <a:rPr lang="pt-BR" sz="2400" baseline="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+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</a:t>
                          </a:r>
                          <a:r>
                            <a:rPr lang="pt-BR" sz="240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7333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4759" t="-517333" r="-101929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038" t="-517333" r="-1603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ço Reservado para Conteúdo 2"/>
              <p:cNvSpPr txBox="1">
                <a:spLocks/>
              </p:cNvSpPr>
              <p:nvPr/>
            </p:nvSpPr>
            <p:spPr>
              <a:xfrm>
                <a:off x="478971" y="1805534"/>
                <a:ext cx="10854841" cy="5631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BR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Para Y = X + k ou Y = X - k, sendo k uma constante,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" y="1805534"/>
                <a:ext cx="10854841" cy="563197"/>
              </a:xfrm>
              <a:prstGeom prst="rect">
                <a:avLst/>
              </a:prstGeom>
              <a:blipFill>
                <a:blip r:embed="rId3"/>
                <a:stretch>
                  <a:fillRect l="-1180" t="-18280" b="-139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1315360" y="334875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k = 10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3382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786095"/>
                  </p:ext>
                </p:extLst>
              </p:nvPr>
            </p:nvGraphicFramePr>
            <p:xfrm>
              <a:off x="5338355" y="3148644"/>
              <a:ext cx="623139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*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/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786095"/>
                  </p:ext>
                </p:extLst>
              </p:nvPr>
            </p:nvGraphicFramePr>
            <p:xfrm>
              <a:off x="5338355" y="3148644"/>
              <a:ext cx="623139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</a:t>
                          </a:r>
                          <a:r>
                            <a:rPr lang="pt-BR" sz="2400" dirty="0" smtClean="0"/>
                            <a:t>*</a:t>
                          </a:r>
                          <a:r>
                            <a:rPr lang="pt-BR" sz="2400" baseline="0" dirty="0" smtClean="0"/>
                            <a:t> </a:t>
                          </a:r>
                          <a:r>
                            <a:rPr lang="pt-BR" sz="2400" baseline="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</a:t>
                          </a:r>
                          <a:r>
                            <a:rPr lang="pt-BR" sz="2400" baseline="0" dirty="0" smtClean="0"/>
                            <a:t>X * k</a:t>
                          </a:r>
                          <a:r>
                            <a:rPr lang="pt-BR" sz="2400" baseline="0" dirty="0" smtClean="0"/>
                            <a:t>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</a:t>
                          </a:r>
                          <a:r>
                            <a:rPr lang="pt-BR" sz="2400" dirty="0" smtClean="0"/>
                            <a:t>/ </a:t>
                          </a:r>
                          <a:r>
                            <a:rPr lang="pt-BR" sz="240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</a:t>
                          </a:r>
                          <a:r>
                            <a:rPr lang="pt-BR" sz="2400" dirty="0" smtClean="0"/>
                            <a:t>/ </a:t>
                          </a:r>
                          <a:r>
                            <a:rPr lang="pt-BR" sz="2400" dirty="0" smtClean="0"/>
                            <a:t>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9" t="-590667" r="-166321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9077" t="-590667" r="-9753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8205" t="-590667" r="-1603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k = 10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/>
              <p:cNvSpPr txBox="1">
                <a:spLocks/>
              </p:cNvSpPr>
              <p:nvPr/>
            </p:nvSpPr>
            <p:spPr>
              <a:xfrm>
                <a:off x="1315360" y="1805534"/>
                <a:ext cx="10515600" cy="1138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BR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iv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Para Y = </a:t>
                </a:r>
                <a:r>
                  <a:rPr lang="pt-BR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kX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sendo k uma constante,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pt-BR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pt-B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sendo k uma constante,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pt-B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num>
                      <m:den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11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360" y="1805534"/>
                <a:ext cx="10515600" cy="1138509"/>
              </a:xfrm>
              <a:prstGeom prst="rect">
                <a:avLst/>
              </a:prstGeom>
              <a:blipFill>
                <a:blip r:embed="rId3"/>
                <a:stretch>
                  <a:fillRect l="-1217" t="-12834" b="-5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1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Desvantagem:</a:t>
            </a:r>
          </a:p>
          <a:p>
            <a:pPr lvl="1" algn="just"/>
            <a:r>
              <a:rPr lang="pt-BR" dirty="0" smtClean="0"/>
              <a:t>A unidade de medida da variância é o quadrado da unidade de medida original.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838200" y="273104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Medidas de Dispersão </a:t>
            </a:r>
          </a:p>
          <a:p>
            <a:pPr algn="ctr"/>
            <a:r>
              <a:rPr lang="pt-BR" dirty="0" smtClean="0"/>
              <a:t>Desvio Padrão Amostral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11" y="4481617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40" y="379253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954827"/>
                  </p:ext>
                </p:extLst>
              </p:nvPr>
            </p:nvGraphicFramePr>
            <p:xfrm>
              <a:off x="6284323" y="2792196"/>
              <a:ext cx="583200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*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/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244,9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2,45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310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954827"/>
                  </p:ext>
                </p:extLst>
              </p:nvPr>
            </p:nvGraphicFramePr>
            <p:xfrm>
              <a:off x="6284323" y="2792196"/>
              <a:ext cx="583200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*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/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7" t="-592000" r="-16648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385" t="-592000" r="-84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2574" t="-592000" r="-1471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7" t="-692000" r="-16648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385" t="-692000" r="-84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2574" t="-692000" r="-147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3109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5634145" y="186149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/>
              <a:t>k = 10</a:t>
            </a:r>
            <a:endParaRPr lang="pt-B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80448"/>
                  </p:ext>
                </p:extLst>
              </p:nvPr>
            </p:nvGraphicFramePr>
            <p:xfrm>
              <a:off x="75675" y="2789177"/>
              <a:ext cx="615043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</a:t>
                          </a:r>
                          <a:r>
                            <a:rPr lang="pt-BR" sz="2400" baseline="0" dirty="0" err="1" smtClean="0"/>
                            <a:t>X+k</a:t>
                          </a:r>
                          <a:r>
                            <a:rPr lang="pt-BR" sz="2400" baseline="0" dirty="0" smtClean="0"/>
                            <a:t>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972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80448"/>
                  </p:ext>
                </p:extLst>
              </p:nvPr>
            </p:nvGraphicFramePr>
            <p:xfrm>
              <a:off x="75675" y="2789177"/>
              <a:ext cx="615043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</a:t>
                          </a:r>
                          <a:r>
                            <a:rPr lang="pt-BR" sz="2400" baseline="0" dirty="0" err="1" smtClean="0"/>
                            <a:t>X+k</a:t>
                          </a:r>
                          <a:r>
                            <a:rPr lang="pt-BR" sz="2400" baseline="0" dirty="0" smtClean="0"/>
                            <a:t>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90667" r="-162694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90667" r="-10128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90667" r="-1282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b">
                        <a:blipFill>
                          <a:blip r:embed="rId3"/>
                          <a:stretch>
                            <a:fillRect l="-259" t="-690667" r="-162694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690667" r="-101282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690667" r="-1282" b="-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972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40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2789"/>
          <a:stretch/>
        </p:blipFill>
        <p:spPr>
          <a:xfrm>
            <a:off x="838200" y="1565501"/>
            <a:ext cx="10716518" cy="13867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9492"/>
          <a:stretch/>
        </p:blipFill>
        <p:spPr>
          <a:xfrm>
            <a:off x="962025" y="3387634"/>
            <a:ext cx="10267950" cy="30213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72839" b="84801"/>
          <a:stretch/>
        </p:blipFill>
        <p:spPr>
          <a:xfrm>
            <a:off x="4186645" y="2586447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18994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Quantitativas: são aquelas cujos dados são valores numéricos que expressam quantidades.</a:t>
            </a:r>
          </a:p>
          <a:p>
            <a:pPr lvl="1" algn="just"/>
            <a:r>
              <a:rPr lang="pt-BR" dirty="0" smtClean="0"/>
              <a:t>Discretas: são aquelas em que os dados somente podem apresentar determinados valores, em geral, números inteiros (finito e enumerável).</a:t>
            </a:r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2" y="3391620"/>
            <a:ext cx="5858167" cy="3295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0" y="3396342"/>
            <a:ext cx="4892117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Número de plantas (estande)</a:t>
            </a:r>
          </a:p>
          <a:p>
            <a:pPr lvl="1" algn="just"/>
            <a:r>
              <a:rPr lang="pt-BR" dirty="0" smtClean="0"/>
              <a:t>Número de vagens</a:t>
            </a:r>
          </a:p>
          <a:p>
            <a:pPr lvl="1" algn="just"/>
            <a:r>
              <a:rPr lang="pt-BR" dirty="0" smtClean="0"/>
              <a:t>Número de sementes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00" y="3391621"/>
            <a:ext cx="898234" cy="3337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0252" b="8953"/>
          <a:stretch/>
        </p:blipFill>
        <p:spPr>
          <a:xfrm>
            <a:off x="1152525" y="4676504"/>
            <a:ext cx="10201275" cy="168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=225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=235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211" r="-127838" b="-1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109211" r="-212" b="-198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12783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212000" r="-212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12783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312000" r="-212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/>
          <p:cNvSpPr txBox="1"/>
          <p:nvPr/>
        </p:nvSpPr>
        <p:spPr>
          <a:xfrm>
            <a:off x="3970217" y="149039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 amostra mais homogênea?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r="72839" b="84801"/>
          <a:stretch/>
        </p:blipFill>
        <p:spPr>
          <a:xfrm>
            <a:off x="4491445" y="4110011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Erro Padrão da Média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33826"/>
          <a:stretch/>
        </p:blipFill>
        <p:spPr>
          <a:xfrm>
            <a:off x="1377450" y="2876071"/>
            <a:ext cx="8601075" cy="18972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4934" t="78173" b="868"/>
          <a:stretch/>
        </p:blipFill>
        <p:spPr>
          <a:xfrm>
            <a:off x="1377450" y="5968361"/>
            <a:ext cx="3016022" cy="6008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69364" r="51671"/>
          <a:stretch/>
        </p:blipFill>
        <p:spPr>
          <a:xfrm>
            <a:off x="807037" y="4704415"/>
            <a:ext cx="4156847" cy="878341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5441905" y="5873518"/>
            <a:ext cx="3215367" cy="790575"/>
            <a:chOff x="1932351" y="5594846"/>
            <a:chExt cx="3215367" cy="79057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51" y="5722481"/>
              <a:ext cx="1343025" cy="64770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93" y="5594846"/>
              <a:ext cx="1952625" cy="790575"/>
            </a:xfrm>
            <a:prstGeom prst="rect">
              <a:avLst/>
            </a:prstGeom>
          </p:spPr>
        </p:pic>
      </p:grpSp>
      <p:sp>
        <p:nvSpPr>
          <p:cNvPr id="12" name="CaixaDeTexto 11"/>
          <p:cNvSpPr txBox="1"/>
          <p:nvPr/>
        </p:nvSpPr>
        <p:spPr>
          <a:xfrm>
            <a:off x="838200" y="1704643"/>
            <a:ext cx="9922909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da dispersão das médias amostrais em torno da média da população.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Estimador da precisão da estimativa de uma média populacional.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3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200" y="1446848"/>
            <a:ext cx="760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do grau de associação linear entre duas variáveis.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-776" b="91950"/>
          <a:stretch/>
        </p:blipFill>
        <p:spPr>
          <a:xfrm>
            <a:off x="933994" y="1997615"/>
            <a:ext cx="9477375" cy="3959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95" y="3988551"/>
            <a:ext cx="8329825" cy="27439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26422" b="41214"/>
          <a:stretch/>
        </p:blipFill>
        <p:spPr>
          <a:xfrm>
            <a:off x="933994" y="2465095"/>
            <a:ext cx="9477375" cy="1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0"/>
          <a:stretch/>
        </p:blipFill>
        <p:spPr bwMode="auto">
          <a:xfrm>
            <a:off x="2477258" y="475184"/>
            <a:ext cx="7782250" cy="28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4"/>
          <a:stretch/>
        </p:blipFill>
        <p:spPr bwMode="auto">
          <a:xfrm>
            <a:off x="2477258" y="3890738"/>
            <a:ext cx="7782250" cy="28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267200" y="10585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&lt; 0</a:t>
            </a:r>
            <a:endParaRPr lang="pt-BR" sz="2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202705" y="109527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&gt; 0</a:t>
            </a:r>
            <a:endParaRPr lang="pt-BR" sz="2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267200" y="3429073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= 0</a:t>
            </a:r>
            <a:endParaRPr lang="pt-BR" sz="24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906869" y="3390936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= 0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1183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2703"/>
            <a:ext cx="7448550" cy="27241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65483" r="42823"/>
          <a:stretch/>
        </p:blipFill>
        <p:spPr>
          <a:xfrm>
            <a:off x="1203960" y="1759132"/>
            <a:ext cx="5418909" cy="15485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81334" t="76724" b="13376"/>
          <a:stretch/>
        </p:blipFill>
        <p:spPr>
          <a:xfrm>
            <a:off x="7280365" y="2292251"/>
            <a:ext cx="1769065" cy="4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4" y="1628689"/>
            <a:ext cx="5086235" cy="3953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=244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=356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=252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77889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469" t="-337500" r="-4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469" t="-337500" r="-3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201415" t="-337500" r="-2363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3521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408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3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o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9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1" y="1428755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não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viesado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forem retiradas todas as amostras de tamanho n de uma população, a média de todas as estimativas obtidas em todas as amostras possíveis será igual ao valor do parâmetro que se deseja estimar.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720032"/>
                  </p:ext>
                </p:extLst>
              </p:nvPr>
            </p:nvGraphicFramePr>
            <p:xfrm>
              <a:off x="4447178" y="2635597"/>
              <a:ext cx="6502400" cy="408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315">
                      <a:extLst>
                        <a:ext uri="{9D8B030D-6E8A-4147-A177-3AD203B41FA5}">
                          <a16:colId xmlns:a16="http://schemas.microsoft.com/office/drawing/2014/main" val="2744653877"/>
                        </a:ext>
                      </a:extLst>
                    </a:gridCol>
                    <a:gridCol w="1407885">
                      <a:extLst>
                        <a:ext uri="{9D8B030D-6E8A-4147-A177-3AD203B41FA5}">
                          <a16:colId xmlns:a16="http://schemas.microsoft.com/office/drawing/2014/main" val="89499572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961078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1859222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Amostras</a:t>
                          </a:r>
                          <a:r>
                            <a:rPr lang="pt-BR" sz="1800" baseline="0" dirty="0" smtClean="0"/>
                            <a:t> (n = 2)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pt-BR" sz="1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901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6396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19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838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739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1372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5109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255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0757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008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Média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0,6666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0,6284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5554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720032"/>
                  </p:ext>
                </p:extLst>
              </p:nvPr>
            </p:nvGraphicFramePr>
            <p:xfrm>
              <a:off x="4447178" y="2635597"/>
              <a:ext cx="6502400" cy="408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315">
                      <a:extLst>
                        <a:ext uri="{9D8B030D-6E8A-4147-A177-3AD203B41FA5}">
                          <a16:colId xmlns:a16="http://schemas.microsoft.com/office/drawing/2014/main" val="2744653877"/>
                        </a:ext>
                      </a:extLst>
                    </a:gridCol>
                    <a:gridCol w="1407885">
                      <a:extLst>
                        <a:ext uri="{9D8B030D-6E8A-4147-A177-3AD203B41FA5}">
                          <a16:colId xmlns:a16="http://schemas.microsoft.com/office/drawing/2014/main" val="89499572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961078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18592223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Amostras</a:t>
                          </a:r>
                          <a:r>
                            <a:rPr lang="pt-BR" sz="1800" baseline="0" dirty="0" smtClean="0"/>
                            <a:t> (n = 2)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1602" t="-8197" r="-232900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75" t="-8197" r="-101498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375" t="-8197" r="-1498" b="-10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901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6396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19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838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739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1372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5109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255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0757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008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Média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0,6666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0,6284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55547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blipFill>
                <a:blip r:embed="rId4"/>
                <a:stretch>
                  <a:fillRect l="-8209" r="-8955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=0,6666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blipFill>
                <a:blip r:embed="rId5"/>
                <a:stretch>
                  <a:fillRect l="-2128" r="-390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=0,816496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blipFill>
                <a:blip r:embed="rId6"/>
                <a:stretch>
                  <a:fillRect l="-1917" r="-3514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blipFill>
                <a:blip r:embed="rId7"/>
                <a:stretch>
                  <a:fillRect l="-3953" r="-671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080297"/>
              </p:ext>
            </p:extLst>
          </p:nvPr>
        </p:nvGraphicFramePr>
        <p:xfrm>
          <a:off x="616240" y="5619131"/>
          <a:ext cx="1785804" cy="58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ção" r:id="rId8" imgW="698400" imgH="228600" progId="Equation.3">
                  <p:embed/>
                </p:oleObj>
              </mc:Choice>
              <mc:Fallback>
                <p:oleObj name="Equação" r:id="rId8" imgW="698400" imgH="22860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40" y="5619131"/>
                        <a:ext cx="1785804" cy="5803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Contínuas: são aquelas que podem apresentar qualquer valor dentro de um intervalo de variação possível.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r>
              <a:rPr lang="pt-BR" dirty="0" err="1" smtClean="0"/>
              <a:t>Brix</a:t>
            </a:r>
            <a:endParaRPr lang="pt-BR" dirty="0" smtClean="0"/>
          </a:p>
          <a:p>
            <a:pPr lvl="1" algn="just"/>
            <a:r>
              <a:rPr lang="pt-BR" dirty="0" smtClean="0"/>
              <a:t>Diâmetro (hipocótilo, haste)</a:t>
            </a:r>
          </a:p>
          <a:p>
            <a:pPr lvl="1" algn="just"/>
            <a:r>
              <a:rPr lang="pt-BR" dirty="0" smtClean="0"/>
              <a:t>Altura de planta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Resultado de imagem para paquÃ­metr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 b="9165"/>
          <a:stretch/>
        </p:blipFill>
        <p:spPr bwMode="auto">
          <a:xfrm>
            <a:off x="487895" y="4819232"/>
            <a:ext cx="2159510" cy="1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t="18525" r="4844" b="8713"/>
          <a:stretch/>
        </p:blipFill>
        <p:spPr bwMode="auto">
          <a:xfrm>
            <a:off x="6261269" y="2388327"/>
            <a:ext cx="2435550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18809" r="56892" b="7988"/>
          <a:stretch/>
        </p:blipFill>
        <p:spPr bwMode="auto">
          <a:xfrm>
            <a:off x="9448085" y="2388327"/>
            <a:ext cx="1905715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mediÃ§Ã£o de altura de plantas dro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1" y="4760952"/>
            <a:ext cx="2709545" cy="18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consistente.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variância do estimador deve tender a zero, quando n aumenta, tendendo para o infinito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eficiente: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 maior eficiência é aquele que possui menor variância.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31818" y="3850608"/>
            <a:ext cx="9971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a média amostral (m) e a mediana amostral, qual o estimador mais eficiente para a média populacional </a:t>
            </a:r>
            <a:r>
              <a:rPr lang="el-G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pt-B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?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090453"/>
              </p:ext>
            </p:extLst>
          </p:nvPr>
        </p:nvGraphicFramePr>
        <p:xfrm>
          <a:off x="2392453" y="2448243"/>
          <a:ext cx="1761535" cy="60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ção" r:id="rId5" imgW="1143000" imgH="393480" progId="Equation.3">
                  <p:embed/>
                </p:oleObj>
              </mc:Choice>
              <mc:Fallback>
                <p:oleObj name="Equação" r:id="rId5" imgW="11430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453" y="2448243"/>
                        <a:ext cx="1761535" cy="6010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9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Estimação por Intervalo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 a informação amostral para obter dois valores, entre os quais se pretende que esteja o parâmetro de interesse, com certo nível de probabilidade (1-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075507" y="2650279"/>
            <a:ext cx="9971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Intervalo de confiança para a média populacional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741164" y="2601688"/>
          <a:ext cx="8640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2458296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4309433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0193021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80504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58345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0336141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77638332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9550831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886299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4156151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38.15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15.58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38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10.99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3.83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33.86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18.64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12.98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4.26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52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10.25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9.29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115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18.77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29.76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3.38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18.73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6.79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18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25.69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4.06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12.72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031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5.32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2.93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15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13.57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21.17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7.15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19.61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68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17.96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16.74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7.98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45.6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3.48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14.74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37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9.39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131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21.59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15.78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24.51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6728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13210" y="1679232"/>
            <a:ext cx="1189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Calcule o intervalo de confiança para a média dos dados de produção de grãos de feijão, g/planta,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geração F</a:t>
            </a:r>
            <a:r>
              <a:rPr lang="pt-B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cruzamento entre as cultivares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Pompadour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Carioca MG.</a:t>
            </a:r>
            <a:endParaRPr lang="pt-BR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38200" y="2568602"/>
                <a:ext cx="6949274" cy="628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5,68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10,99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24,51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=11,1645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68602"/>
                <a:ext cx="6949274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838200" y="3352804"/>
                <a:ext cx="10006329" cy="878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5,68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10,99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+…+24,51²)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116,45)²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=77,3901 (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𝑝𝑙𝑎𝑛𝑡𝑎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2804"/>
                <a:ext cx="10006329" cy="8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973183" y="4296642"/>
                <a:ext cx="4490012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77,3901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=0,8797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83" y="4296642"/>
                <a:ext cx="4490012" cy="835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pt-BR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0,05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0,025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=1,987</m:t>
                    </m:r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  <a:blipFill>
                <a:blip r:embed="rId6"/>
                <a:stretch>
                  <a:fillRect t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=11,1645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±1,987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∗0,8797=11,1645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1,7480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=[9,4165;12,9125]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8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9" y="47625"/>
            <a:ext cx="7021513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279654" y="0"/>
            <a:ext cx="7056438" cy="76517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Fenótipo: particularidade inerente a cada um dos caracteres.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199" y="2760616"/>
            <a:ext cx="6154784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 (branca, rosa ou roxa)</a:t>
            </a:r>
          </a:p>
          <a:p>
            <a:pPr lvl="1" algn="just"/>
            <a:r>
              <a:rPr lang="pt-BR" dirty="0" smtClean="0"/>
              <a:t>Produtividade de grãos (500 – 3000 kg/ha)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3781693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3289561" y="4548589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1439734" y="4525581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5106941" y="4537189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4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59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Conjunto de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</a:t>
            </a:r>
            <a:r>
              <a:rPr lang="pt-BR" dirty="0" smtClean="0"/>
              <a:t>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42530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5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291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1697018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1906846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981891" y="3072130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506"/>
          <a:stretch/>
        </p:blipFill>
        <p:spPr>
          <a:xfrm>
            <a:off x="504007" y="1698171"/>
            <a:ext cx="11249535" cy="47105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647699" y="663884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92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Como obter os dados?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4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59" y="1706578"/>
            <a:ext cx="3194698" cy="486648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3656"/>
            <a:ext cx="4176464" cy="3242804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3" y="1523830"/>
            <a:ext cx="5109754" cy="19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40449" y="471836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5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452" y="2838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 smtClean="0"/>
              <a:t>Dúvidas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340656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2"/>
          <p:cNvSpPr txBox="1">
            <a:spLocks noChangeArrowheads="1"/>
          </p:cNvSpPr>
          <p:nvPr/>
        </p:nvSpPr>
        <p:spPr bwMode="auto">
          <a:xfrm>
            <a:off x="2262188" y="6562726"/>
            <a:ext cx="7721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t-BR" altLang="en-US" sz="1500" b="1">
                <a:latin typeface="Century Gothic" panose="020B0502020202020204" pitchFamily="34" charset="0"/>
              </a:rPr>
              <a:t>Centro de Desenvolvimento Científico e Tecnológico – Fazenda Muquem - UFLA</a:t>
            </a:r>
            <a:endParaRPr lang="pt-BR" altLang="en-US" sz="1500">
              <a:latin typeface="Century Gothic" panose="020B0502020202020204" pitchFamily="34" charset="0"/>
            </a:endParaRPr>
          </a:p>
        </p:txBody>
      </p:sp>
      <p:pic>
        <p:nvPicPr>
          <p:cNvPr id="1024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450"/>
            <a:ext cx="8686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7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2006</TotalTime>
  <Words>2453</Words>
  <Application>Microsoft Office PowerPoint</Application>
  <PresentationFormat>Widescreen</PresentationFormat>
  <Paragraphs>739</Paragraphs>
  <Slides>82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Century</vt:lpstr>
      <vt:lpstr>Century Gothic</vt:lpstr>
      <vt:lpstr>Times New Roman</vt:lpstr>
      <vt:lpstr>Wingdings</vt:lpstr>
      <vt:lpstr>Tema do Office</vt:lpstr>
      <vt:lpstr>Microsoft Equation 3.0</vt:lpstr>
      <vt:lpstr>Análise de Experimentos em Genética e Melhoramento de Plantas  Princípios Básicos Da Experimentação e Suas Implicações Na Genética e No Melhoramento De Plantas</vt:lpstr>
      <vt:lpstr>Conceitos Importantes</vt:lpstr>
      <vt:lpstr>Conceitos Importantes Tipos de variáveis</vt:lpstr>
      <vt:lpstr>Conceitos Importantes Tipos de variáveis</vt:lpstr>
      <vt:lpstr>Conceitos Importantes Tipos de variáveis</vt:lpstr>
      <vt:lpstr>Conceitos Importantes</vt:lpstr>
      <vt:lpstr>Conceitos Importantes</vt:lpstr>
      <vt:lpstr>Como obter os dados?</vt:lpstr>
      <vt:lpstr>Apresentação do PowerPoint</vt:lpstr>
      <vt:lpstr>Conceitos Importantes</vt:lpstr>
      <vt:lpstr>Estatística</vt:lpstr>
      <vt:lpstr>Papel da Estatística no Melhoramento de Plantas</vt:lpstr>
      <vt:lpstr>Áreas da estatística</vt:lpstr>
      <vt:lpstr>Áreas da Estatística</vt:lpstr>
      <vt:lpstr>Estatística Descritiva</vt:lpstr>
      <vt:lpstr>Medidas de posição  Média Populacional</vt:lpstr>
      <vt:lpstr>Medidas de posição  Média Amostral</vt:lpstr>
      <vt:lpstr>Média - Propriedades</vt:lpstr>
      <vt:lpstr>Média - Propriedades</vt:lpstr>
      <vt:lpstr>Média - Propriedades</vt:lpstr>
      <vt:lpstr>Média - Propriedades</vt:lpstr>
      <vt:lpstr>Medidas de Posição  Mediana</vt:lpstr>
      <vt:lpstr>Mediana - Propriedades</vt:lpstr>
      <vt:lpstr>Mediana - Propriedades</vt:lpstr>
      <vt:lpstr>Medidas de Posição - Moda</vt:lpstr>
      <vt:lpstr>Medidas de Dispersão</vt:lpstr>
      <vt:lpstr>Apresentação do PowerPoint</vt:lpstr>
      <vt:lpstr>Medidas de Dispersão - Amplitude</vt:lpstr>
      <vt:lpstr>Medidas de Dispersão  Variância Populacional</vt:lpstr>
      <vt:lpstr>Medidas de Dispersão  Variância Amostral</vt:lpstr>
      <vt:lpstr>Medidas de Dispersão  Variância Amostral</vt:lpstr>
      <vt:lpstr>Medidas de Dispersão - Variância</vt:lpstr>
      <vt:lpstr>Variância - Propriedades</vt:lpstr>
      <vt:lpstr>Variância - Propriedades</vt:lpstr>
      <vt:lpstr>Variância - Propriedades</vt:lpstr>
      <vt:lpstr>Variância - Propriedades</vt:lpstr>
      <vt:lpstr>Desvio Padrão - Propriedades</vt:lpstr>
      <vt:lpstr>Desvio Padrão - Propriedades</vt:lpstr>
      <vt:lpstr>Medidas de Dispersão Coeficiente de Variação</vt:lpstr>
      <vt:lpstr>Medidas de Dispersão Coeficiente de Variação</vt:lpstr>
      <vt:lpstr>Medidas de Dispersão Erro Padrão da Média</vt:lpstr>
      <vt:lpstr>Medidas de Dispersão Coeficiente de Correlação</vt:lpstr>
      <vt:lpstr>Apresentação do PowerPoint</vt:lpstr>
      <vt:lpstr>Medidas de Dispersão Coeficiente de Correlação</vt:lpstr>
      <vt:lpstr>Medidas de Dispersão Coeficiente de Correlação</vt:lpstr>
      <vt:lpstr>Inferência Estatística</vt:lpstr>
      <vt:lpstr>Inferência Estatística</vt:lpstr>
      <vt:lpstr>Conceitos importantes</vt:lpstr>
      <vt:lpstr>Propriedades de Estimadores</vt:lpstr>
      <vt:lpstr>Propriedades de Estimadores</vt:lpstr>
      <vt:lpstr>Estimação por Intervalo</vt:lpstr>
      <vt:lpstr>Exemplo</vt:lpstr>
      <vt:lpstr>Exemplo</vt:lpstr>
      <vt:lpstr>Apresentação do PowerPoint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Regressão Linear Simples Exemplo</vt:lpstr>
      <vt:lpstr>Apresentação do PowerPoint</vt:lpstr>
      <vt:lpstr>Apresentação do PowerPoint</vt:lpstr>
      <vt:lpstr>Apresentação do PowerPoint</vt:lpstr>
      <vt:lpstr>Dúvidas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159</cp:revision>
  <dcterms:created xsi:type="dcterms:W3CDTF">2019-05-16T17:24:43Z</dcterms:created>
  <dcterms:modified xsi:type="dcterms:W3CDTF">2019-08-26T01:36:13Z</dcterms:modified>
</cp:coreProperties>
</file>